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442" r:id="rId3"/>
    <p:sldId id="443" r:id="rId4"/>
    <p:sldId id="464" r:id="rId5"/>
    <p:sldId id="465" r:id="rId6"/>
    <p:sldId id="434" r:id="rId7"/>
    <p:sldId id="466" r:id="rId8"/>
    <p:sldId id="463" r:id="rId9"/>
    <p:sldId id="272" r:id="rId10"/>
    <p:sldId id="338" r:id="rId11"/>
    <p:sldId id="30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3" autoAdjust="0"/>
    <p:restoredTop sz="94660"/>
  </p:normalViewPr>
  <p:slideViewPr>
    <p:cSldViewPr snapToGrid="0">
      <p:cViewPr>
        <p:scale>
          <a:sx n="63" d="100"/>
          <a:sy n="63" d="100"/>
        </p:scale>
        <p:origin x="3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806D9-2D94-4813-A554-BD8DE4A302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7AAB7E-E349-4D56-8CA6-67FA86971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8998F-C811-4709-9AA8-B95C0763BA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4CCBE-3A4C-4A9D-83E8-B0438F5D49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81230-FD64-400A-9352-F4C27CC27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674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05CCE-BEB0-42B7-ACA8-A1DDCD4D9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BA7562-4C58-4809-8A35-45EE575D03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46C5FD-DB51-46EE-A2F9-D71C1385FC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1C337A-6DFF-46A8-8E3F-33AE4E9EDE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028309-63E2-4240-BE82-6568E6630B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8996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43289F-B060-45A5-B0C2-DC3B2A5F00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4EA2AF-6DC6-4FEF-87B5-8D87FD046D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672C71-D013-4424-A3C3-00094B518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B2A38D-3E82-442B-8959-530FC7DE22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68DAEF-5513-40C4-8C21-D9BC5B7CC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933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2D4B4-F45B-4519-A8D0-4B37DC49B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F57E7-882B-4B70-956E-D7450FFBA4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79F5C-3093-4049-B48E-BDCFCB82F5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D38AB-7A8D-482E-A960-F1DAA44FB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B8BA37-B62E-49B6-B7B0-5B8752DB2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495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06208-A41B-40D5-8E3F-FC1601CFE6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15792F-80B4-47C5-9AF6-9C69DB3B0C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52E2EA-4069-4C17-A9DE-3506AB0A3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86C1A-FCC9-403C-A218-5C87E5C18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12FAF8-5EE5-40DF-A11F-D49EE5A92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22227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10B34-9C23-47BE-974F-672ECAABE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1ADEED-50EC-4BB5-947F-F41C735A525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7713D4-2049-4F68-86BC-F45A8A745A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22B6E1-2C84-448F-90BD-F2FA881B1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B7471F-F2AC-409D-A847-33970E750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192476-280F-4588-B11B-F4C54038D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4225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1B0EC-45F6-404C-8BEF-0625F558B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B7D80C-DEA7-4AE3-B9CE-7A4D268D73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185DF3-89CD-4423-9C62-0F523E549B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5E32B7-A4C8-4628-8BC1-27869C58D7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FCF762-4F65-4091-91BB-DD5FD3521D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F942D7E-39B4-463C-8E2D-77D8BAD99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97CE60-4A36-4D37-8939-5E1D6E99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02DBF3-7211-4647-ADE7-860988826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90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FB26C-C764-4EE9-9531-2DC51E6EA6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DB7A74-C87A-4618-A41B-56C54DCCF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C38245-E4FE-4B12-8364-FE3F952B7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1ADB53-729C-4D8B-A64E-65831B613D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9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83641C-6529-4425-AAFF-A935D5764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E0E56C-8363-4E7F-B748-A227D9727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485EE2-05EB-4461-BC36-2B71F54D0B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88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971A9-E655-4957-8746-5970C085A1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F9B205-4249-4D5E-ADF3-6FF6C2A3EB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20DEE3-B7DB-43B2-A328-F2FBDDB1B2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6793F9-8D84-4647-AE6F-3E10B183D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C77B4-EB25-4E5A-9A69-3515DBB7D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0B0D45-DC10-4142-BF16-23A9ABB675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47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A4420-D890-4F57-832D-5BF2AAF21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284B1C6-85AB-4C24-9C93-73AC6372AA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E1AB4F-3B24-480A-A816-9DB68C5F64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D22273-47CA-4BB6-9D76-4E0E4A370F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ECC221-6232-4EF5-A955-17D59D446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C034E0-7BC4-4F3A-826B-89BC2E555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453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40BFBE-06A6-4A56-8BC6-590B4FD20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10B06D-539D-4603-B89C-6CF904C4A5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B347C-C20C-490A-99F1-832379C6D6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1C6251-FC27-4F57-8BEA-8B229DFD6F6F}" type="datetimeFigureOut">
              <a:rPr lang="en-US" smtClean="0"/>
              <a:t>5/9/2019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73D4D5-F30B-4FAD-A23D-D1547581E2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6F3417-FD60-4F06-8D31-DDE84DBEA8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916257-8AEE-465A-9AF0-0540DC64BBB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2879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D2BF07-3C06-41DA-8FE2-38C4C2D3A5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Planet validation data and sensitivity analysis of timeseries method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22D555-1588-49B7-8699-6C2E2E89EAA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May 10, 2019</a:t>
            </a:r>
          </a:p>
        </p:txBody>
      </p:sp>
    </p:spTree>
    <p:extLst>
      <p:ext uri="{BB962C8B-B14F-4D97-AF65-F5344CB8AC3E}">
        <p14:creationId xmlns:p14="http://schemas.microsoft.com/office/powerpoint/2010/main" val="2115271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1397B5A-FBCE-45BC-957C-3E5A5FFFFFAB}"/>
              </a:ext>
            </a:extLst>
          </p:cNvPr>
          <p:cNvSpPr txBox="1"/>
          <p:nvPr/>
        </p:nvSpPr>
        <p:spPr>
          <a:xfrm>
            <a:off x="191588" y="137274"/>
            <a:ext cx="1180882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Crop timing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For natural vs </a:t>
            </a:r>
            <a:r>
              <a:rPr lang="en-US" sz="1400" dirty="0" err="1"/>
              <a:t>agri</a:t>
            </a:r>
            <a:r>
              <a:rPr lang="en-US" sz="1400" dirty="0"/>
              <a:t> accuracy, try masking edges and masking by crop cycle and peak EVI target only </a:t>
            </a:r>
            <a:r>
              <a:rPr lang="en-US" sz="1400" dirty="0" err="1"/>
              <a:t>agri</a:t>
            </a:r>
            <a:endParaRPr lang="en-US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Look at the dates corresponding to the low error fields and see if they represent the full range of crop dates represented by all the fields, because there might be a bias towards fields that were planted at a time when there weren’t clouds. This bias would also be solved if there are many locations of validation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Check QA/QC for the small peak before the larger peak (base threshold off places we know are DC and what the peak height is),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</a:rPr>
              <a:t>Robustness checking of timeseries analysis: how would plant, harvest results be different if (1) smooth EVI timeseries more or less; (2) smooth the 1</a:t>
            </a:r>
            <a:r>
              <a:rPr lang="en-US" sz="1400" baseline="30000" dirty="0">
                <a:solidFill>
                  <a:srgbClr val="FF0000"/>
                </a:solidFill>
              </a:rPr>
              <a:t>st</a:t>
            </a:r>
            <a:r>
              <a:rPr lang="en-US" sz="1400" dirty="0">
                <a:solidFill>
                  <a:srgbClr val="FF0000"/>
                </a:solidFill>
              </a:rPr>
              <a:t> derivative more or less; (3) pick another cutoff date for first vs second peak? Choose the best combo based on Planet validation data; if no clear winner, report all versions.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Attach error distributions to crop timing estimates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At pixel and field/aggregated scale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Based on width of validation range and ‘range error’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Do all pixels/cells have the same error?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1400" dirty="0"/>
              <a:t>Separate errors for p1, (h1 + p2), and h2 (due to likelihood of clouds impacting TS analysis)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C590E7-A6E8-4A04-B777-AE7C085B83D4}"/>
              </a:ext>
            </a:extLst>
          </p:cNvPr>
          <p:cNvSpPr txBox="1"/>
          <p:nvPr/>
        </p:nvSpPr>
        <p:spPr>
          <a:xfrm>
            <a:off x="96390" y="3892442"/>
            <a:ext cx="11485577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NEXT Planet image downloads:</a:t>
            </a:r>
          </a:p>
          <a:p>
            <a:pPr marL="285750" indent="-285750">
              <a:buFontTx/>
              <a:buChar char="-"/>
            </a:pPr>
            <a:r>
              <a:rPr lang="en-US" sz="1400" dirty="0">
                <a:solidFill>
                  <a:srgbClr val="FF0000"/>
                </a:solidFill>
              </a:rPr>
              <a:t>For poly6 to 15 (based on soy_pts_agsat1), only download for 2016-2017. these are in MT – try to go for about 30 to 40 fields in different locations instead of 80 fields in a single location because of potential bias due to cloudy days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695520-25DB-442D-8A66-D49AEF2BA74F}"/>
              </a:ext>
            </a:extLst>
          </p:cNvPr>
          <p:cNvSpPr/>
          <p:nvPr/>
        </p:nvSpPr>
        <p:spPr>
          <a:xfrm>
            <a:off x="96390" y="5050502"/>
            <a:ext cx="7421784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Colab</a:t>
            </a:r>
            <a:r>
              <a:rPr lang="en-US" dirty="0"/>
              <a:t>: best way to use Python API with GEE (</a:t>
            </a:r>
            <a:r>
              <a:rPr lang="en-US" dirty="0" err="1"/>
              <a:t>ipython</a:t>
            </a:r>
            <a:r>
              <a:rPr lang="en-US" dirty="0"/>
              <a:t> notebook server)</a:t>
            </a:r>
          </a:p>
          <a:p>
            <a:r>
              <a:rPr lang="en-US" sz="1400" dirty="0"/>
              <a:t>Do pip install </a:t>
            </a:r>
            <a:r>
              <a:rPr lang="en-US" sz="1400" dirty="0" err="1"/>
              <a:t>earthengine-api</a:t>
            </a:r>
            <a:r>
              <a:rPr lang="en-US" sz="1400" dirty="0"/>
              <a:t> in </a:t>
            </a:r>
            <a:r>
              <a:rPr lang="en-US" sz="1400" dirty="0" err="1"/>
              <a:t>colab</a:t>
            </a:r>
            <a:r>
              <a:rPr lang="en-US" sz="1400" dirty="0"/>
              <a:t> to get virtual machine</a:t>
            </a:r>
          </a:p>
          <a:p>
            <a:r>
              <a:rPr lang="en-US" sz="1400" dirty="0"/>
              <a:t>Import </a:t>
            </a:r>
            <a:r>
              <a:rPr lang="en-US" sz="1400" dirty="0" err="1"/>
              <a:t>ee</a:t>
            </a:r>
            <a:endParaRPr lang="en-US" sz="1400" dirty="0"/>
          </a:p>
          <a:p>
            <a:r>
              <a:rPr lang="en-US" sz="1400" dirty="0" err="1"/>
              <a:t>ee.Initialize</a:t>
            </a:r>
            <a:r>
              <a:rPr lang="en-US" sz="1400" dirty="0"/>
              <a:t>()</a:t>
            </a:r>
          </a:p>
          <a:p>
            <a:r>
              <a:rPr lang="en-US" sz="1400" dirty="0" err="1"/>
              <a:t>ee.batch.Task.list</a:t>
            </a:r>
            <a:r>
              <a:rPr lang="en-US" sz="1400" dirty="0"/>
              <a:t>() – proves can use earth engine</a:t>
            </a:r>
          </a:p>
          <a:p>
            <a:r>
              <a:rPr lang="en-US" sz="1400" dirty="0"/>
              <a:t>Docs: </a:t>
            </a:r>
            <a:r>
              <a:rPr lang="en-US" sz="1400" dirty="0" err="1"/>
              <a:t>github</a:t>
            </a:r>
            <a:r>
              <a:rPr lang="en-US" sz="1400" dirty="0"/>
              <a:t>/</a:t>
            </a:r>
            <a:r>
              <a:rPr lang="en-US" sz="1400" dirty="0" err="1"/>
              <a:t>earthengine-api</a:t>
            </a:r>
            <a:r>
              <a:rPr lang="en-US" sz="1400" dirty="0"/>
              <a:t> -&gt; python -&gt; examples -&gt; </a:t>
            </a:r>
            <a:r>
              <a:rPr lang="en-US" sz="1400" dirty="0" err="1"/>
              <a:t>ipynb</a:t>
            </a:r>
            <a:r>
              <a:rPr lang="en-US" sz="1400" dirty="0"/>
              <a:t> -&gt; example stuff</a:t>
            </a:r>
          </a:p>
        </p:txBody>
      </p:sp>
    </p:spTree>
    <p:extLst>
      <p:ext uri="{BB962C8B-B14F-4D97-AF65-F5344CB8AC3E}">
        <p14:creationId xmlns:p14="http://schemas.microsoft.com/office/powerpoint/2010/main" val="415822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6514FE-05D5-435E-B0BF-C84C79575C79}"/>
              </a:ext>
            </a:extLst>
          </p:cNvPr>
          <p:cNvSpPr txBox="1"/>
          <p:nvPr/>
        </p:nvSpPr>
        <p:spPr>
          <a:xfrm>
            <a:off x="191588" y="-26125"/>
            <a:ext cx="1180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Planet imagery workflow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7D42F38-ECEC-4C3C-AAAD-6DFFE1F849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1794849"/>
              </p:ext>
            </p:extLst>
          </p:nvPr>
        </p:nvGraphicFramePr>
        <p:xfrm>
          <a:off x="0" y="1457960"/>
          <a:ext cx="12192000" cy="6771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8457">
                  <a:extLst>
                    <a:ext uri="{9D8B030D-6E8A-4147-A177-3AD203B41FA5}">
                      <a16:colId xmlns:a16="http://schemas.microsoft.com/office/drawing/2014/main" val="204355010"/>
                    </a:ext>
                  </a:extLst>
                </a:gridCol>
                <a:gridCol w="8007532">
                  <a:extLst>
                    <a:ext uri="{9D8B030D-6E8A-4147-A177-3AD203B41FA5}">
                      <a16:colId xmlns:a16="http://schemas.microsoft.com/office/drawing/2014/main" val="4028382727"/>
                    </a:ext>
                  </a:extLst>
                </a:gridCol>
                <a:gridCol w="3466011">
                  <a:extLst>
                    <a:ext uri="{9D8B030D-6E8A-4147-A177-3AD203B41FA5}">
                      <a16:colId xmlns:a16="http://schemas.microsoft.com/office/drawing/2014/main" val="930503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To 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Script/web site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221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Find locations, years where Planet images are needed. Keep info on </a:t>
                      </a:r>
                      <a:r>
                        <a:rPr lang="en-US" sz="1400" dirty="0" err="1"/>
                        <a:t>shp</a:t>
                      </a:r>
                      <a:r>
                        <a:rPr lang="en-US" sz="1400" dirty="0"/>
                        <a:t> name, image name(s), and dates downloaded in </a:t>
                      </a:r>
                      <a:r>
                        <a:rPr lang="en-US" sz="1400" dirty="0" err="1"/>
                        <a:t>Image_Lookup</a:t>
                      </a:r>
                      <a:r>
                        <a:rPr lang="en-US" sz="1400" dirty="0"/>
                        <a:t> file in Google Drive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GEE: </a:t>
                      </a:r>
                      <a:r>
                        <a:rPr lang="en-US" sz="1400" dirty="0" err="1"/>
                        <a:t>LandCover</a:t>
                      </a:r>
                      <a:r>
                        <a:rPr lang="en-US" sz="1400" dirty="0"/>
                        <a:t>/Planet Image Selection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521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Download cloud free, high temporal resolution Planet images (may need to pare down on locations,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Planet web site. Keep downloaded images in desktop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18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Upload images as GEE assets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 desktop, keep tabs on asset id, polygon name, etc.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931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Delineate individual fields, natural veg, </a:t>
                      </a:r>
                      <a:r>
                        <a:rPr lang="en-US" sz="1400" dirty="0" err="1"/>
                        <a:t>agri</a:t>
                      </a:r>
                      <a:r>
                        <a:rPr lang="en-US" sz="1400" dirty="0"/>
                        <a:t>, urban (houses) and center pivot in Planet imagery, and export as asset into the folder Planet Validation Data. The difference between fields and </a:t>
                      </a:r>
                      <a:r>
                        <a:rPr lang="en-US" sz="1400" dirty="0" err="1"/>
                        <a:t>agri</a:t>
                      </a:r>
                      <a:r>
                        <a:rPr lang="en-US" sz="1400" dirty="0"/>
                        <a:t> is that the fields contain individual (</a:t>
                      </a:r>
                      <a:r>
                        <a:rPr lang="en-US" sz="1400" dirty="0" err="1"/>
                        <a:t>usu</a:t>
                      </a:r>
                      <a:r>
                        <a:rPr lang="en-US" sz="1400" dirty="0"/>
                        <a:t> square) fields for timing observation purposes, whereas the </a:t>
                      </a:r>
                      <a:r>
                        <a:rPr lang="en-US" sz="1400" dirty="0" err="1"/>
                        <a:t>agri</a:t>
                      </a:r>
                      <a:r>
                        <a:rPr lang="en-US" sz="1400" dirty="0"/>
                        <a:t> contains lumped </a:t>
                      </a:r>
                      <a:r>
                        <a:rPr lang="en-US" sz="1400" dirty="0" err="1"/>
                        <a:t>agri</a:t>
                      </a:r>
                      <a:r>
                        <a:rPr lang="en-US" sz="1400" dirty="0"/>
                        <a:t> for land classification (natural vs </a:t>
                      </a:r>
                      <a:r>
                        <a:rPr lang="en-US" sz="1400" dirty="0" err="1"/>
                        <a:t>agri</a:t>
                      </a:r>
                      <a:r>
                        <a:rPr lang="en-US" sz="1400" dirty="0"/>
                        <a:t>) purposes. Assets are exported as ‘raw_agri_fc_poly1_year’, etc. need to turn delineated geometries into feature collections in order to export.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GEE: </a:t>
                      </a:r>
                      <a:r>
                        <a:rPr lang="en-US" sz="1400" dirty="0" err="1"/>
                        <a:t>LandCover</a:t>
                      </a:r>
                      <a:r>
                        <a:rPr lang="en-US" sz="1400" dirty="0"/>
                        <a:t>/Planet manual Field Delineation or Planet OBIA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20438"/>
                  </a:ext>
                </a:extLst>
              </a:tr>
              <a:tr h="348399">
                <a:tc>
                  <a:txBody>
                    <a:bodyPr/>
                    <a:lstStyle/>
                    <a:p>
                      <a:r>
                        <a:rPr lang="en-US" sz="1400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First import the Planet images and make custom visualizations for each, and map eac</a:t>
                      </a:r>
                      <a:r>
                        <a:rPr lang="en-US" sz="1400" baseline="0" dirty="0"/>
                        <a:t>h with its own custom vis. </a:t>
                      </a:r>
                      <a:r>
                        <a:rPr lang="en-US" sz="1400" dirty="0"/>
                        <a:t>Step through fields in CAR poly and record observed crop timing, export observations as feature collection to asset. Assets are exported as ‘</a:t>
                      </a:r>
                      <a:r>
                        <a:rPr lang="en-US" sz="1400" dirty="0" err="1"/>
                        <a:t>timing_obs_for_polyName_in_year_part</a:t>
                      </a:r>
                      <a:r>
                        <a:rPr lang="en-US" sz="1400" dirty="0"/>
                        <a:t>#’. Make sure to change the ‘part#’ BEFORE entering </a:t>
                      </a:r>
                      <a:r>
                        <a:rPr lang="en-US" sz="1400" dirty="0" err="1"/>
                        <a:t>obs</a:t>
                      </a:r>
                      <a:r>
                        <a:rPr lang="en-US" sz="1400" dirty="0"/>
                        <a:t>!</a:t>
                      </a:r>
                    </a:p>
                    <a:p>
                      <a:r>
                        <a:rPr lang="en-US" sz="1400" dirty="0"/>
                        <a:t>0 for SC, 1 for DC, 3 for TC or DC + failed first crop (2 is other </a:t>
                      </a:r>
                      <a:r>
                        <a:rPr lang="en-US" sz="1400" dirty="0" err="1"/>
                        <a:t>agri</a:t>
                      </a:r>
                      <a:r>
                        <a:rPr lang="en-US" sz="1400" dirty="0"/>
                        <a:t> in Jake’s classification)</a:t>
                      </a:r>
                    </a:p>
                    <a:p>
                      <a:r>
                        <a:rPr lang="en-US" sz="1400" dirty="0"/>
                        <a:t>Remember to save the custom visualizations for the images in that polygon in Common Assets script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GEE: Planet Create Validation Data v3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197189"/>
                  </a:ext>
                </a:extLst>
              </a:tr>
              <a:tr h="348399">
                <a:tc>
                  <a:txBody>
                    <a:bodyPr/>
                    <a:lstStyle/>
                    <a:p>
                      <a:r>
                        <a:rPr lang="en-US" sz="1400" dirty="0"/>
                        <a:t>5.5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(for poly1, poly3,</a:t>
                      </a:r>
                      <a:r>
                        <a:rPr lang="en-US" sz="1400" baseline="0" dirty="0"/>
                        <a:t> and poly5), go back to the timing validation data exported from Planet Create Validation Data v2 and add ‘confidence level’ for my crop timing and crop intensity validation dataset; use MODIS TS to help replace previous crop intensity classification. For confidence labels, use -1 for no data (i.e. no second crop); 0 for no confidence; 1 for confident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GEE: Planet Add QA</a:t>
                      </a:r>
                      <a:r>
                        <a:rPr lang="en-US" sz="1400" baseline="0" dirty="0"/>
                        <a:t> for Validation Data</a:t>
                      </a:r>
                      <a:endParaRPr lang="en-US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4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Import timing and land cover feature collections. May need to combine timing feature collections into a single fc. Turn feature collection of observations into validation image (might need to first merge multiple </a:t>
                      </a:r>
                      <a:r>
                        <a:rPr lang="en-US" sz="1400" dirty="0" err="1"/>
                        <a:t>obs</a:t>
                      </a:r>
                      <a:r>
                        <a:rPr lang="en-US" sz="1400" dirty="0"/>
                        <a:t> fcs into a single one), use to do validation. The following are turned into dictionaries of images (or simply images): the observed plant/harvest times; the observed cropping intensity; the observed land cover (</a:t>
                      </a:r>
                      <a:r>
                        <a:rPr lang="en-US" sz="1400" dirty="0" err="1"/>
                        <a:t>agri</a:t>
                      </a:r>
                      <a:r>
                        <a:rPr lang="en-US" sz="1400" dirty="0"/>
                        <a:t> - 10, center pivot - 20, natural - 30, urban – 40). Use images to do validation of timing and land cover maps.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GEE: Planet Do Validation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094096"/>
                  </a:ext>
                </a:extLst>
              </a:tr>
            </a:tbl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7064BD63-7B13-431B-98DA-EB15AE0E14DF}"/>
              </a:ext>
            </a:extLst>
          </p:cNvPr>
          <p:cNvSpPr/>
          <p:nvPr/>
        </p:nvSpPr>
        <p:spPr>
          <a:xfrm>
            <a:off x="3060361" y="0"/>
            <a:ext cx="6328736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/>
              <a:t>Uploading planet images as GEE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/>
              <a:t>Properties of each image in </a:t>
            </a:r>
            <a:r>
              <a:rPr lang="en-US" sz="1000" dirty="0" err="1"/>
              <a:t>PlanetLabs</a:t>
            </a:r>
            <a:r>
              <a:rPr lang="en-US" sz="1000" dirty="0"/>
              <a:t> folder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000" dirty="0"/>
              <a:t>Year, Month, Day, Satellite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000" dirty="0"/>
              <a:t>PS_analytic_4band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000" dirty="0" err="1"/>
              <a:t>RE_ortho_analytic</a:t>
            </a:r>
            <a:endParaRPr lang="en-US" sz="10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000" dirty="0" err="1"/>
              <a:t>PS_ortho_analytic</a:t>
            </a:r>
            <a:endParaRPr lang="en-US" sz="1000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1000" dirty="0" err="1"/>
              <a:t>PS_scene_analytic</a:t>
            </a:r>
            <a:endParaRPr lang="en-US" sz="1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/>
              <a:t>Asset name is same as the description used in downloading from Planet web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000" dirty="0"/>
              <a:t>Lookup table in desktop has Planet order number and description and GEE asset name</a:t>
            </a:r>
          </a:p>
        </p:txBody>
      </p:sp>
    </p:spTree>
    <p:extLst>
      <p:ext uri="{BB962C8B-B14F-4D97-AF65-F5344CB8AC3E}">
        <p14:creationId xmlns:p14="http://schemas.microsoft.com/office/powerpoint/2010/main" val="1647694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DE0CEB-A3BE-49B8-8F79-E0F359E7EE87}"/>
              </a:ext>
            </a:extLst>
          </p:cNvPr>
          <p:cNvSpPr txBox="1"/>
          <p:nvPr/>
        </p:nvSpPr>
        <p:spPr>
          <a:xfrm>
            <a:off x="4866304" y="2602961"/>
            <a:ext cx="2054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Planet imagery</a:t>
            </a:r>
          </a:p>
        </p:txBody>
      </p:sp>
    </p:spTree>
    <p:extLst>
      <p:ext uri="{BB962C8B-B14F-4D97-AF65-F5344CB8AC3E}">
        <p14:creationId xmlns:p14="http://schemas.microsoft.com/office/powerpoint/2010/main" val="817130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387994-888C-4927-8582-674DF18188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754" t="39852" r="29250" b="15704"/>
          <a:stretch/>
        </p:blipFill>
        <p:spPr>
          <a:xfrm>
            <a:off x="3173670" y="2549356"/>
            <a:ext cx="6082957" cy="345652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8671E94-54D2-4431-AFBD-A1307F30F6B8}"/>
              </a:ext>
            </a:extLst>
          </p:cNvPr>
          <p:cNvSpPr/>
          <p:nvPr/>
        </p:nvSpPr>
        <p:spPr>
          <a:xfrm>
            <a:off x="96982" y="0"/>
            <a:ext cx="1199803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New MT location to download Planet</a:t>
            </a:r>
          </a:p>
          <a:p>
            <a:endParaRPr lang="en-US" b="1" dirty="0"/>
          </a:p>
          <a:p>
            <a:pPr marL="285750" indent="-285750">
              <a:buFontTx/>
              <a:buChar char="-"/>
            </a:pPr>
            <a:r>
              <a:rPr lang="en-US" dirty="0"/>
              <a:t>The locations of these polys are based on </a:t>
            </a:r>
            <a:r>
              <a:rPr lang="en-US" dirty="0" err="1"/>
              <a:t>on</a:t>
            </a:r>
            <a:r>
              <a:rPr lang="en-US" dirty="0"/>
              <a:t> soy_pts_agsat1, so only download for 2016-2017. Try to go for about 30 to 40 fields in different locations instead of 80 fields in a single location because of potential bias due to cloudy days</a:t>
            </a:r>
          </a:p>
          <a:p>
            <a:pPr marL="285750" indent="-285750">
              <a:buFontTx/>
              <a:buChar char="-"/>
            </a:pPr>
            <a:r>
              <a:rPr lang="en-US" dirty="0"/>
              <a:t>In MT, look at a place with SC (based on </a:t>
            </a:r>
            <a:r>
              <a:rPr lang="en-US" dirty="0" err="1"/>
              <a:t>agsat</a:t>
            </a:r>
            <a:r>
              <a:rPr lang="en-US" dirty="0"/>
              <a:t> training) and download for a place with known SC – useful for seeing accuracy of classifying SC</a:t>
            </a:r>
          </a:p>
          <a:p>
            <a:pPr marL="285750" indent="-285750">
              <a:buFontTx/>
              <a:buChar char="-"/>
            </a:pPr>
            <a:r>
              <a:rPr lang="en-US" dirty="0"/>
              <a:t>Download all of these in for 2016- 2017</a:t>
            </a:r>
          </a:p>
          <a:p>
            <a:pPr marL="285750" indent="-285750">
              <a:buFontTx/>
              <a:buChar char="-"/>
            </a:pPr>
            <a:r>
              <a:rPr lang="en-US" dirty="0"/>
              <a:t>Order of priority: poly 11 (has SC), poly 12, poly 14, poly 13, poly 15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7CA38B-3FAE-476D-B983-A185E98E8052}"/>
              </a:ext>
            </a:extLst>
          </p:cNvPr>
          <p:cNvSpPr/>
          <p:nvPr/>
        </p:nvSpPr>
        <p:spPr>
          <a:xfrm>
            <a:off x="4374342" y="3637280"/>
            <a:ext cx="7462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Poly 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BE2F838-83CF-4118-9618-59146478B8BE}"/>
              </a:ext>
            </a:extLst>
          </p:cNvPr>
          <p:cNvSpPr/>
          <p:nvPr/>
        </p:nvSpPr>
        <p:spPr>
          <a:xfrm>
            <a:off x="3099262" y="4036497"/>
            <a:ext cx="7462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Poly 13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4C8D37-93D3-49AB-B25C-6C16972D0338}"/>
              </a:ext>
            </a:extLst>
          </p:cNvPr>
          <p:cNvSpPr/>
          <p:nvPr/>
        </p:nvSpPr>
        <p:spPr>
          <a:xfrm>
            <a:off x="7577051" y="5062657"/>
            <a:ext cx="94441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Poly 11 (has SC)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9EEE8A-F442-4C27-A58F-1AFCDCB0AC3C}"/>
              </a:ext>
            </a:extLst>
          </p:cNvPr>
          <p:cNvSpPr/>
          <p:nvPr/>
        </p:nvSpPr>
        <p:spPr>
          <a:xfrm>
            <a:off x="8598481" y="4252834"/>
            <a:ext cx="7462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Poly 14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A275CA3-67AD-49A5-B851-14D12AC8DAE4}"/>
              </a:ext>
            </a:extLst>
          </p:cNvPr>
          <p:cNvSpPr/>
          <p:nvPr/>
        </p:nvSpPr>
        <p:spPr>
          <a:xfrm>
            <a:off x="6126480" y="2858551"/>
            <a:ext cx="74629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Poly 12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E83A90B-1218-4FE1-BDEF-47290746EA3B}"/>
              </a:ext>
            </a:extLst>
          </p:cNvPr>
          <p:cNvSpPr/>
          <p:nvPr/>
        </p:nvSpPr>
        <p:spPr>
          <a:xfrm>
            <a:off x="5603904" y="3781008"/>
            <a:ext cx="94441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dirty="0"/>
              <a:t>Poly 15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87B228E-357D-4F53-9E2B-FE9947C615ED}"/>
              </a:ext>
            </a:extLst>
          </p:cNvPr>
          <p:cNvSpPr/>
          <p:nvPr/>
        </p:nvSpPr>
        <p:spPr>
          <a:xfrm>
            <a:off x="96982" y="6050898"/>
            <a:ext cx="479459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Poly11 was ordered and downloaded on April 4.</a:t>
            </a:r>
          </a:p>
          <a:p>
            <a:r>
              <a:rPr lang="en-US" b="1" dirty="0"/>
              <a:t>Poly12 was ordered and downloaded on May 7.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501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39177-098E-4282-889E-C3E0A254378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4385" t="43716" r="32408" b="21138"/>
          <a:stretch/>
        </p:blipFill>
        <p:spPr>
          <a:xfrm>
            <a:off x="248433" y="930304"/>
            <a:ext cx="2829303" cy="24103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B175567A-7D69-44F3-8762-9FAC68329CD8}"/>
              </a:ext>
            </a:extLst>
          </p:cNvPr>
          <p:cNvSpPr/>
          <p:nvPr/>
        </p:nvSpPr>
        <p:spPr>
          <a:xfrm>
            <a:off x="0" y="0"/>
            <a:ext cx="17855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Poly12 validation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9D16E1-26F7-4283-A8E0-FD219C7322F6}"/>
              </a:ext>
            </a:extLst>
          </p:cNvPr>
          <p:cNvSpPr/>
          <p:nvPr/>
        </p:nvSpPr>
        <p:spPr>
          <a:xfrm>
            <a:off x="743415" y="560972"/>
            <a:ext cx="13073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Plant1 error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149A498-010C-4FE4-94EE-89A656B2D2CC}"/>
              </a:ext>
            </a:extLst>
          </p:cNvPr>
          <p:cNvSpPr/>
          <p:nvPr/>
        </p:nvSpPr>
        <p:spPr>
          <a:xfrm>
            <a:off x="9663551" y="6550223"/>
            <a:ext cx="25284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GEE file: Planet Do Validation v2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1174A2F-9EFB-458E-960C-2698A858D7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549" t="27967" r="14299" b="33984"/>
          <a:stretch/>
        </p:blipFill>
        <p:spPr>
          <a:xfrm>
            <a:off x="3780263" y="1100560"/>
            <a:ext cx="3066587" cy="260938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6324125-1FBF-4B10-9524-A34A341906EE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1137425" y="2405253"/>
            <a:ext cx="2642838" cy="14837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46A60AE9-98D0-47AA-9BCC-8DAE0AFF8DF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0549" t="31382" r="14299" b="30569"/>
          <a:stretch/>
        </p:blipFill>
        <p:spPr>
          <a:xfrm>
            <a:off x="390292" y="4094726"/>
            <a:ext cx="3066588" cy="260938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C31644-8306-4508-BF5A-E27B6C56F9A8}"/>
              </a:ext>
            </a:extLst>
          </p:cNvPr>
          <p:cNvCxnSpPr>
            <a:cxnSpLocks/>
            <a:stCxn id="10" idx="0"/>
          </p:cNvCxnSpPr>
          <p:nvPr/>
        </p:nvCxnSpPr>
        <p:spPr>
          <a:xfrm flipH="1" flipV="1">
            <a:off x="1037063" y="3039757"/>
            <a:ext cx="886523" cy="105496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AE0EFC81-71F1-45CB-8C5A-7EF5E5FC48A7}"/>
              </a:ext>
            </a:extLst>
          </p:cNvPr>
          <p:cNvSpPr/>
          <p:nvPr/>
        </p:nvSpPr>
        <p:spPr>
          <a:xfrm>
            <a:off x="4949115" y="3244334"/>
            <a:ext cx="205562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Found the wrong peak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E7FB36-F410-4430-9719-CC42FE718C65}"/>
              </a:ext>
            </a:extLst>
          </p:cNvPr>
          <p:cNvSpPr/>
          <p:nvPr/>
        </p:nvSpPr>
        <p:spPr>
          <a:xfrm>
            <a:off x="1663084" y="6204179"/>
            <a:ext cx="244592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/>
              <a:t>Unsure where the peak is…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899AE1A-FA3E-4CBF-8A51-8D0B0F651C7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9407" t="38699" r="15440" b="23252"/>
          <a:stretch/>
        </p:blipFill>
        <p:spPr>
          <a:xfrm>
            <a:off x="5026922" y="4020553"/>
            <a:ext cx="3066587" cy="260938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2FC69AB2-10B4-4C28-941B-846F2997C5F1}"/>
              </a:ext>
            </a:extLst>
          </p:cNvPr>
          <p:cNvSpPr/>
          <p:nvPr/>
        </p:nvSpPr>
        <p:spPr>
          <a:xfrm>
            <a:off x="6077571" y="6204179"/>
            <a:ext cx="323369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The estimate and validation planting dates are both reasonable</a:t>
            </a:r>
          </a:p>
        </p:txBody>
      </p:sp>
    </p:spTree>
    <p:extLst>
      <p:ext uri="{BB962C8B-B14F-4D97-AF65-F5344CB8AC3E}">
        <p14:creationId xmlns:p14="http://schemas.microsoft.com/office/powerpoint/2010/main" val="749101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20321F-9DC6-49C4-B81A-0DBC31A714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295" t="33005" r="31585" b="9757"/>
          <a:stretch/>
        </p:blipFill>
        <p:spPr>
          <a:xfrm>
            <a:off x="506557" y="1326811"/>
            <a:ext cx="4266165" cy="334040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12DB455-5813-4273-8CCE-65D7B6BBDAFC}"/>
              </a:ext>
            </a:extLst>
          </p:cNvPr>
          <p:cNvSpPr/>
          <p:nvPr/>
        </p:nvSpPr>
        <p:spPr>
          <a:xfrm>
            <a:off x="0" y="0"/>
            <a:ext cx="17855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Poly12 validation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8159CC3-630B-44C2-BB7A-13D1550D1E28}"/>
              </a:ext>
            </a:extLst>
          </p:cNvPr>
          <p:cNvSpPr/>
          <p:nvPr/>
        </p:nvSpPr>
        <p:spPr>
          <a:xfrm>
            <a:off x="743415" y="560972"/>
            <a:ext cx="1547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Harvest1 error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DCC4D40-CA58-4EE3-BB01-8C526BFF3E04}"/>
              </a:ext>
            </a:extLst>
          </p:cNvPr>
          <p:cNvSpPr/>
          <p:nvPr/>
        </p:nvSpPr>
        <p:spPr>
          <a:xfrm>
            <a:off x="9663551" y="6550223"/>
            <a:ext cx="252844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/>
              <a:t>GEE file: Planet Do Validation v2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C582272-85A7-475F-A3DA-E42802329CB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7531" t="23090" r="16586" b="23902"/>
          <a:stretch/>
        </p:blipFill>
        <p:spPr>
          <a:xfrm>
            <a:off x="5464098" y="184666"/>
            <a:ext cx="3155796" cy="3635299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2669F04-FA35-4704-ABE3-499C58736618}"/>
              </a:ext>
            </a:extLst>
          </p:cNvPr>
          <p:cNvCxnSpPr>
            <a:cxnSpLocks/>
            <a:stCxn id="6" idx="1"/>
          </p:cNvCxnSpPr>
          <p:nvPr/>
        </p:nvCxnSpPr>
        <p:spPr>
          <a:xfrm flipH="1">
            <a:off x="1516566" y="2002316"/>
            <a:ext cx="3947532" cy="101966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3B201DF5-BEF4-40FA-8D87-C01E62304E41}"/>
              </a:ext>
            </a:extLst>
          </p:cNvPr>
          <p:cNvSpPr/>
          <p:nvPr/>
        </p:nvSpPr>
        <p:spPr>
          <a:xfrm>
            <a:off x="5386197" y="3951116"/>
            <a:ext cx="32336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The estimate of harvest1 actually seems more reasonable than the validation, based on EVI 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2B5648-E2D7-4E99-A6DE-36F4D1B8F20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7622" t="25366" r="17409" b="20325"/>
          <a:stretch/>
        </p:blipFill>
        <p:spPr>
          <a:xfrm>
            <a:off x="8872500" y="184666"/>
            <a:ext cx="3044283" cy="3724508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9424EBC-DBB2-4C59-AAA0-AC74D1150BA1}"/>
              </a:ext>
            </a:extLst>
          </p:cNvPr>
          <p:cNvCxnSpPr>
            <a:cxnSpLocks/>
            <a:stCxn id="11" idx="1"/>
          </p:cNvCxnSpPr>
          <p:nvPr/>
        </p:nvCxnSpPr>
        <p:spPr>
          <a:xfrm flipH="1">
            <a:off x="2453268" y="2046920"/>
            <a:ext cx="6419232" cy="17630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0AB7A090-9B0D-4570-B8E0-ADE287833121}"/>
              </a:ext>
            </a:extLst>
          </p:cNvPr>
          <p:cNvSpPr/>
          <p:nvPr/>
        </p:nvSpPr>
        <p:spPr>
          <a:xfrm>
            <a:off x="8777792" y="3983203"/>
            <a:ext cx="323369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Both the estimated and validation harvest1 seem reasonable based on the EVI timeseries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821FC3D-8EB1-4AEE-9884-CE2063C2FC5D}"/>
              </a:ext>
            </a:extLst>
          </p:cNvPr>
          <p:cNvSpPr/>
          <p:nvPr/>
        </p:nvSpPr>
        <p:spPr>
          <a:xfrm>
            <a:off x="1516566" y="5355929"/>
            <a:ext cx="9859612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/>
              <a:t>Takeaways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Ambiguities in the timeseries creates error (i.e. large gaps, noise, and weird trajectories that don’t look like crop)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Sometimes the estimate makes more sense than the validation data</a:t>
            </a:r>
          </a:p>
        </p:txBody>
      </p:sp>
    </p:spTree>
    <p:extLst>
      <p:ext uri="{BB962C8B-B14F-4D97-AF65-F5344CB8AC3E}">
        <p14:creationId xmlns:p14="http://schemas.microsoft.com/office/powerpoint/2010/main" val="27717284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B8E300C-AC54-4A11-995F-F191D37AE3DE}"/>
              </a:ext>
            </a:extLst>
          </p:cNvPr>
          <p:cNvSpPr txBox="1"/>
          <p:nvPr/>
        </p:nvSpPr>
        <p:spPr>
          <a:xfrm>
            <a:off x="3890364" y="2624643"/>
            <a:ext cx="44112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Timing algorithm sensitivity check</a:t>
            </a:r>
          </a:p>
        </p:txBody>
      </p:sp>
    </p:spTree>
    <p:extLst>
      <p:ext uri="{BB962C8B-B14F-4D97-AF65-F5344CB8AC3E}">
        <p14:creationId xmlns:p14="http://schemas.microsoft.com/office/powerpoint/2010/main" val="18140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9752969-45AB-48CC-8FD6-26CF28750508}"/>
              </a:ext>
            </a:extLst>
          </p:cNvPr>
          <p:cNvSpPr/>
          <p:nvPr/>
        </p:nvSpPr>
        <p:spPr>
          <a:xfrm>
            <a:off x="0" y="0"/>
            <a:ext cx="12099073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Code workflow for sensitivity analysis</a:t>
            </a:r>
          </a:p>
          <a:p>
            <a:endParaRPr lang="en-US" dirty="0"/>
          </a:p>
          <a:p>
            <a:pPr marL="342900" indent="-342900">
              <a:buAutoNum type="arabicPeriod"/>
            </a:pPr>
            <a:r>
              <a:rPr lang="en-US" dirty="0" err="1"/>
              <a:t>Timeseries_Sensitivity</a:t>
            </a:r>
            <a:r>
              <a:rPr lang="en-US" dirty="0"/>
              <a:t>/Sensitivity</a:t>
            </a:r>
          </a:p>
          <a:p>
            <a:pPr marL="800100" lvl="1" indent="-342900">
              <a:buAutoNum type="arabicPeriod"/>
            </a:pPr>
            <a:r>
              <a:rPr lang="en-US" dirty="0"/>
              <a:t>Input the timeseries analysis parameters, like peak cutoff date, moving window sizes for EVI smoothing and </a:t>
            </a:r>
            <a:r>
              <a:rPr lang="en-US" dirty="0" err="1"/>
              <a:t>dEVIdt</a:t>
            </a:r>
            <a:r>
              <a:rPr lang="en-US" dirty="0"/>
              <a:t> smoothing, and planting and harvest calibration equations</a:t>
            </a:r>
          </a:p>
          <a:p>
            <a:pPr marL="800100" lvl="1" indent="-342900">
              <a:buAutoNum type="arabicPeriod"/>
            </a:pPr>
            <a:r>
              <a:rPr lang="en-US" dirty="0"/>
              <a:t>Read in Planet validation data, MODIS data, </a:t>
            </a:r>
            <a:r>
              <a:rPr lang="en-US" dirty="0" err="1"/>
              <a:t>etc</a:t>
            </a:r>
            <a:endParaRPr lang="en-US" dirty="0"/>
          </a:p>
          <a:p>
            <a:pPr marL="800100" lvl="1" indent="-342900">
              <a:buAutoNum type="arabicPeriod"/>
            </a:pPr>
            <a:r>
              <a:rPr lang="en-US" dirty="0"/>
              <a:t>Calculations: 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TS analysis like in TS_Analysis_v10 as a function (</a:t>
            </a:r>
            <a:r>
              <a:rPr lang="en-US" dirty="0" err="1"/>
              <a:t>ModisPhenology</a:t>
            </a:r>
            <a:r>
              <a:rPr lang="en-US" dirty="0"/>
              <a:t>/FullTimeseriesAnalysis.js)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Calculate plant and harvest dates (using existing function)</a:t>
            </a:r>
          </a:p>
          <a:p>
            <a:pPr marL="1257300" lvl="2" indent="-342900">
              <a:buFont typeface="Arial" panose="020B0604020202020204" pitchFamily="34" charset="0"/>
              <a:buChar char="•"/>
            </a:pPr>
            <a:r>
              <a:rPr lang="en-US" dirty="0"/>
              <a:t>Calculate validation results from Planet data (like in Planet Do Validation), except calculate summaries of error rather than just showing a map of pixel scale error</a:t>
            </a:r>
          </a:p>
          <a:p>
            <a:pPr marL="342900" indent="-342900">
              <a:buAutoNum type="arabicPeriod"/>
            </a:pPr>
            <a:r>
              <a:rPr lang="en-US" dirty="0"/>
              <a:t>Function repo: </a:t>
            </a:r>
            <a:r>
              <a:rPr lang="en-US" dirty="0" err="1"/>
              <a:t>ModisPhenology</a:t>
            </a:r>
            <a:r>
              <a:rPr lang="en-US" dirty="0"/>
              <a:t>/FullTimeseriesAnalysis.js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For a harvest year, calculates phenology parameters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Function repo: </a:t>
            </a:r>
            <a:r>
              <a:rPr lang="en-US" dirty="0" err="1"/>
              <a:t>CropTimingFunctions</a:t>
            </a:r>
            <a:r>
              <a:rPr lang="en-US" dirty="0"/>
              <a:t>/CropTiming.js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Calculate the planting and harvest dates. New function: </a:t>
            </a:r>
            <a:r>
              <a:rPr lang="en-US" dirty="0" err="1"/>
              <a:t>estimatePlantHarvest_sensitivity</a:t>
            </a:r>
            <a:r>
              <a:rPr lang="en-US" dirty="0"/>
              <a:t> (to allow for different calibration equations from peak/quarter period to crop calendar)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Function repo: </a:t>
            </a:r>
            <a:r>
              <a:rPr lang="en-US" dirty="0" err="1"/>
              <a:t>PlanetValidationFunctions</a:t>
            </a:r>
            <a:r>
              <a:rPr lang="en-US" dirty="0"/>
              <a:t>/DoValidation.js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Given timing validation data and crop calendar estimate image, calculate average error and show the errors on a map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5F37C6-A97F-4573-A5EA-28B2905CDEE3}"/>
              </a:ext>
            </a:extLst>
          </p:cNvPr>
          <p:cNvSpPr/>
          <p:nvPr/>
        </p:nvSpPr>
        <p:spPr>
          <a:xfrm>
            <a:off x="46463" y="5304263"/>
            <a:ext cx="1209907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Note: in comparing the original </a:t>
            </a:r>
            <a:r>
              <a:rPr lang="en-US" dirty="0" err="1"/>
              <a:t>doubleCropTiming_full</a:t>
            </a:r>
            <a:r>
              <a:rPr lang="en-US" dirty="0"/>
              <a:t> asset to the in-situ generated </a:t>
            </a:r>
            <a:r>
              <a:rPr lang="en-US" dirty="0" err="1"/>
              <a:t>timeseries_result_image</a:t>
            </a:r>
            <a:r>
              <a:rPr lang="en-US" dirty="0"/>
              <a:t> of file Sensitivity, there are small differences because the asset was exported as full pixels while the in situ image was masked with </a:t>
            </a:r>
            <a:r>
              <a:rPr lang="en-US" dirty="0" err="1"/>
              <a:t>mapbiomas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CC1B7EE-434D-435E-8692-B0792D206757}"/>
              </a:ext>
            </a:extLst>
          </p:cNvPr>
          <p:cNvSpPr/>
          <p:nvPr/>
        </p:nvSpPr>
        <p:spPr>
          <a:xfrm>
            <a:off x="46463" y="6176544"/>
            <a:ext cx="1209907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Default parameter values: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peakCutoff</a:t>
            </a:r>
            <a:r>
              <a:rPr lang="en-US" dirty="0"/>
              <a:t> = ‘-04-01’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Window_EVI_1 = 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Window_EVI_2 = 30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Window_dEVI</a:t>
            </a:r>
            <a:r>
              <a:rPr lang="en-US" dirty="0"/>
              <a:t> = 50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Planting_param</a:t>
            </a:r>
            <a:r>
              <a:rPr lang="en-US" dirty="0"/>
              <a:t> = 1.5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harvest_param</a:t>
            </a:r>
            <a:r>
              <a:rPr lang="en-US" dirty="0"/>
              <a:t> = 1</a:t>
            </a:r>
          </a:p>
        </p:txBody>
      </p:sp>
    </p:spTree>
    <p:extLst>
      <p:ext uri="{BB962C8B-B14F-4D97-AF65-F5344CB8AC3E}">
        <p14:creationId xmlns:p14="http://schemas.microsoft.com/office/powerpoint/2010/main" val="26041019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E251C07-168A-419D-8661-4EBA4CF10C00}"/>
              </a:ext>
            </a:extLst>
          </p:cNvPr>
          <p:cNvSpPr/>
          <p:nvPr/>
        </p:nvSpPr>
        <p:spPr>
          <a:xfrm>
            <a:off x="2097024" y="0"/>
            <a:ext cx="696163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Sensitivity analysis parameters (absolute value of range Error), everything else is set at default value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39752401-06B8-4F29-842A-F33F7086E4A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2104341"/>
              </p:ext>
            </p:extLst>
          </p:nvPr>
        </p:nvGraphicFramePr>
        <p:xfrm>
          <a:off x="78056" y="338554"/>
          <a:ext cx="12113950" cy="11125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211395">
                  <a:extLst>
                    <a:ext uri="{9D8B030D-6E8A-4147-A177-3AD203B41FA5}">
                      <a16:colId xmlns:a16="http://schemas.microsoft.com/office/drawing/2014/main" val="2414773839"/>
                    </a:ext>
                  </a:extLst>
                </a:gridCol>
                <a:gridCol w="1211395">
                  <a:extLst>
                    <a:ext uri="{9D8B030D-6E8A-4147-A177-3AD203B41FA5}">
                      <a16:colId xmlns:a16="http://schemas.microsoft.com/office/drawing/2014/main" val="467528384"/>
                    </a:ext>
                  </a:extLst>
                </a:gridCol>
                <a:gridCol w="1211395">
                  <a:extLst>
                    <a:ext uri="{9D8B030D-6E8A-4147-A177-3AD203B41FA5}">
                      <a16:colId xmlns:a16="http://schemas.microsoft.com/office/drawing/2014/main" val="3858609527"/>
                    </a:ext>
                  </a:extLst>
                </a:gridCol>
                <a:gridCol w="1211395">
                  <a:extLst>
                    <a:ext uri="{9D8B030D-6E8A-4147-A177-3AD203B41FA5}">
                      <a16:colId xmlns:a16="http://schemas.microsoft.com/office/drawing/2014/main" val="2896714447"/>
                    </a:ext>
                  </a:extLst>
                </a:gridCol>
                <a:gridCol w="1211395">
                  <a:extLst>
                    <a:ext uri="{9D8B030D-6E8A-4147-A177-3AD203B41FA5}">
                      <a16:colId xmlns:a16="http://schemas.microsoft.com/office/drawing/2014/main" val="634814915"/>
                    </a:ext>
                  </a:extLst>
                </a:gridCol>
                <a:gridCol w="1211395">
                  <a:extLst>
                    <a:ext uri="{9D8B030D-6E8A-4147-A177-3AD203B41FA5}">
                      <a16:colId xmlns:a16="http://schemas.microsoft.com/office/drawing/2014/main" val="3989824536"/>
                    </a:ext>
                  </a:extLst>
                </a:gridCol>
                <a:gridCol w="1211395">
                  <a:extLst>
                    <a:ext uri="{9D8B030D-6E8A-4147-A177-3AD203B41FA5}">
                      <a16:colId xmlns:a16="http://schemas.microsoft.com/office/drawing/2014/main" val="957856030"/>
                    </a:ext>
                  </a:extLst>
                </a:gridCol>
                <a:gridCol w="1211395">
                  <a:extLst>
                    <a:ext uri="{9D8B030D-6E8A-4147-A177-3AD203B41FA5}">
                      <a16:colId xmlns:a16="http://schemas.microsoft.com/office/drawing/2014/main" val="3488823001"/>
                    </a:ext>
                  </a:extLst>
                </a:gridCol>
                <a:gridCol w="1211395">
                  <a:extLst>
                    <a:ext uri="{9D8B030D-6E8A-4147-A177-3AD203B41FA5}">
                      <a16:colId xmlns:a16="http://schemas.microsoft.com/office/drawing/2014/main" val="2256923902"/>
                    </a:ext>
                  </a:extLst>
                </a:gridCol>
                <a:gridCol w="1211395">
                  <a:extLst>
                    <a:ext uri="{9D8B030D-6E8A-4147-A177-3AD203B41FA5}">
                      <a16:colId xmlns:a16="http://schemas.microsoft.com/office/drawing/2014/main" val="1262877110"/>
                    </a:ext>
                  </a:extLst>
                </a:gridCol>
              </a:tblGrid>
              <a:tr h="618669"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Value (current version in bold)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Overall error, planting 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Overall error, harvest 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Error for poly5, planting 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Error for poly5, harvest 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Error for poly11, planting 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Error for poly11, harvest 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Error for poly12, planting 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Error for poly12, harvest date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380681"/>
                  </a:ext>
                </a:extLst>
              </a:tr>
              <a:tr h="202759">
                <a:tc rowSpan="5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Peak cutoff date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March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51224170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March 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9789818"/>
                  </a:ext>
                </a:extLst>
              </a:tr>
              <a:tr h="202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April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02615265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April 15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3045821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April 30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9347849"/>
                  </a:ext>
                </a:extLst>
              </a:tr>
              <a:tr h="202759">
                <a:tc rowSpan="5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Moving window size(s) for smoothing EVI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 days, 30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63877835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20 days, 30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37759099"/>
                  </a:ext>
                </a:extLst>
              </a:tr>
              <a:tr h="202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30 days, 30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3014838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 days, 20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62587852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 days, 40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5376672"/>
                  </a:ext>
                </a:extLst>
              </a:tr>
              <a:tr h="202759">
                <a:tc rowSpan="5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Moving window size for smoothing </a:t>
                      </a:r>
                      <a:r>
                        <a:rPr lang="en-US" sz="1400" dirty="0" err="1"/>
                        <a:t>dEVI</a:t>
                      </a:r>
                      <a:r>
                        <a:rPr lang="en-US" sz="1400" dirty="0"/>
                        <a:t>/dt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09393279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30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5827937"/>
                  </a:ext>
                </a:extLst>
              </a:tr>
              <a:tr h="202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40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2971898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79030200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60 days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67538039"/>
                  </a:ext>
                </a:extLst>
              </a:tr>
              <a:tr h="202759">
                <a:tc rowSpan="5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Planting calibration equation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Peak -1 </a:t>
                      </a:r>
                      <a:r>
                        <a:rPr lang="en-US" sz="1400" dirty="0" err="1"/>
                        <a:t>q.pd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6752630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Peak - 1.25 </a:t>
                      </a:r>
                      <a:r>
                        <a:rPr lang="en-US" sz="1400" dirty="0" err="1"/>
                        <a:t>q.pd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4903448"/>
                  </a:ext>
                </a:extLst>
              </a:tr>
              <a:tr h="202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Peak - 1.5 </a:t>
                      </a:r>
                      <a:r>
                        <a:rPr lang="en-US" sz="1400" b="1" dirty="0" err="1"/>
                        <a:t>q.pd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4917271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Peak - 1.75 </a:t>
                      </a:r>
                      <a:r>
                        <a:rPr lang="en-US" sz="1400" dirty="0" err="1"/>
                        <a:t>q.pd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551072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Peak - 2 </a:t>
                      </a:r>
                      <a:r>
                        <a:rPr lang="en-US" sz="1400" dirty="0" err="1"/>
                        <a:t>q.pd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3978193"/>
                  </a:ext>
                </a:extLst>
              </a:tr>
              <a:tr h="202759">
                <a:tc rowSpan="5"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Harvest calibration equation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Peak + 0.5 </a:t>
                      </a:r>
                      <a:r>
                        <a:rPr lang="en-US" sz="1400" dirty="0" err="1"/>
                        <a:t>q.pd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75095809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Peak + 0.75 </a:t>
                      </a:r>
                      <a:r>
                        <a:rPr lang="en-US" sz="1400" dirty="0" err="1"/>
                        <a:t>q.pd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28229188"/>
                  </a:ext>
                </a:extLst>
              </a:tr>
              <a:tr h="202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/>
                        <a:t>Peak + 1 </a:t>
                      </a:r>
                      <a:r>
                        <a:rPr lang="en-US" sz="1400" b="1" dirty="0" err="1"/>
                        <a:t>q.pd</a:t>
                      </a:r>
                      <a:endParaRPr lang="en-US" sz="14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16247772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Peak + 1.25 </a:t>
                      </a:r>
                      <a:r>
                        <a:rPr lang="en-US" sz="1400" dirty="0" err="1"/>
                        <a:t>q.pd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90026564"/>
                  </a:ext>
                </a:extLst>
              </a:tr>
              <a:tr h="202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Peak + 1.5 </a:t>
                      </a:r>
                      <a:r>
                        <a:rPr lang="en-US" sz="1400" dirty="0" err="1"/>
                        <a:t>q.pd</a:t>
                      </a:r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sz="14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3392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6031306-DDC6-4588-B979-C55F5BA388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8076" y="7325224"/>
            <a:ext cx="100255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45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09566" y="2534967"/>
            <a:ext cx="772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2776006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8289</TotalTime>
  <Words>1695</Words>
  <Application>Microsoft Office PowerPoint</Application>
  <PresentationFormat>Widescreen</PresentationFormat>
  <Paragraphs>150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Planet validation data and sensitivity analysis of timeseries method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MsMonkey</dc:creator>
  <cp:lastModifiedBy>MsMonkey</cp:lastModifiedBy>
  <cp:revision>205</cp:revision>
  <dcterms:created xsi:type="dcterms:W3CDTF">2019-03-21T22:04:56Z</dcterms:created>
  <dcterms:modified xsi:type="dcterms:W3CDTF">2019-05-10T00:51:28Z</dcterms:modified>
</cp:coreProperties>
</file>

<file path=docProps/thumbnail.jpeg>
</file>